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63" r:id="rId4"/>
    <p:sldId id="270" r:id="rId5"/>
    <p:sldId id="271" r:id="rId6"/>
    <p:sldId id="276" r:id="rId7"/>
    <p:sldId id="272" r:id="rId8"/>
    <p:sldId id="269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est User Account" initials="GU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18" autoAdjust="0"/>
    <p:restoredTop sz="94659" autoAdjust="0"/>
  </p:normalViewPr>
  <p:slideViewPr>
    <p:cSldViewPr snapToGrid="0">
      <p:cViewPr varScale="1">
        <p:scale>
          <a:sx n="111" d="100"/>
          <a:sy n="111" d="100"/>
        </p:scale>
        <p:origin x="80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60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39E69-1106-4893-BEC4-3F7667FCFD6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A6FF1-1FF1-42BE-BC3B-6B41FC2A6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8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members verified their membership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F07BB-480F-4ACB-B920-57F15F44488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21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5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23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37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2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1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03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6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944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6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69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D115C-7C7E-47A0-B651-5907128B8432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94AE4-F01B-466A-B6D9-CBB21216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6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+mn-lt"/>
              </a:rPr>
              <a:t>ESH </a:t>
            </a:r>
            <a:r>
              <a:rPr lang="en-US" b="1" dirty="0" smtClean="0">
                <a:latin typeface="+mn-lt"/>
              </a:rPr>
              <a:t>Committee</a:t>
            </a:r>
            <a:br>
              <a:rPr lang="en-US" b="1" dirty="0" smtClean="0">
                <a:latin typeface="+mn-lt"/>
              </a:rPr>
            </a:br>
            <a:endParaRPr lang="en-US" sz="27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2305703"/>
          </a:xfrm>
        </p:spPr>
        <p:txBody>
          <a:bodyPr>
            <a:normAutofit/>
          </a:bodyPr>
          <a:lstStyle/>
          <a:p>
            <a:r>
              <a:rPr lang="en-US" dirty="0" smtClean="0"/>
              <a:t>Tom </a:t>
            </a:r>
            <a:r>
              <a:rPr lang="en-US" dirty="0" err="1" smtClean="0"/>
              <a:t>Lastoskie</a:t>
            </a:r>
            <a:endParaRPr lang="en-US" dirty="0" smtClean="0"/>
          </a:p>
          <a:p>
            <a:r>
              <a:rPr lang="en-US" dirty="0" smtClean="0"/>
              <a:t>Chair</a:t>
            </a:r>
          </a:p>
          <a:p>
            <a:r>
              <a:rPr lang="en-US" dirty="0"/>
              <a:t>Jack Galuardi </a:t>
            </a:r>
            <a:endParaRPr lang="en-US" dirty="0" smtClean="0"/>
          </a:p>
          <a:p>
            <a:r>
              <a:rPr lang="en-US" dirty="0" smtClean="0"/>
              <a:t>Vice </a:t>
            </a:r>
            <a:r>
              <a:rPr lang="en-US" dirty="0"/>
              <a:t>Chair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5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8938"/>
            <a:ext cx="7886700" cy="69271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+mn-lt"/>
              </a:rPr>
              <a:t>Overview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1624"/>
            <a:ext cx="8229600" cy="5423647"/>
          </a:xfrm>
        </p:spPr>
        <p:txBody>
          <a:bodyPr anchor="ctr">
            <a:noAutofit/>
          </a:bodyPr>
          <a:lstStyle/>
          <a:p>
            <a:r>
              <a:rPr lang="en-US" sz="3200" dirty="0" smtClean="0"/>
              <a:t>1Q2018 Presentation/Discussion</a:t>
            </a:r>
            <a:endParaRPr lang="en-US" sz="3200" dirty="0" smtClean="0"/>
          </a:p>
          <a:p>
            <a:pPr lvl="1"/>
            <a:r>
              <a:rPr lang="en-US" sz="2800" dirty="0" smtClean="0"/>
              <a:t>Items </a:t>
            </a:r>
            <a:r>
              <a:rPr lang="en-US" sz="2800" dirty="0" smtClean="0"/>
              <a:t>of Discussion/Contention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 smtClean="0"/>
              <a:t>Workshop Results</a:t>
            </a:r>
            <a:endParaRPr lang="en-US" sz="28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 smtClean="0"/>
              <a:t>Additional ‘Guidance’ from OSD</a:t>
            </a:r>
            <a:endParaRPr lang="en-US" sz="28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 smtClean="0"/>
              <a:t>Going Forward Plan</a:t>
            </a:r>
            <a:endParaRPr lang="en-US" sz="2800" dirty="0" smtClean="0"/>
          </a:p>
          <a:p>
            <a:pPr marL="1428750" lvl="2" indent="-514350">
              <a:buFont typeface="+mj-lt"/>
              <a:buAutoNum type="arabicPeriod"/>
            </a:pPr>
            <a:r>
              <a:rPr lang="en-US" sz="2800" dirty="0" smtClean="0"/>
              <a:t>Additional Actions</a:t>
            </a:r>
            <a:endParaRPr lang="en-US" sz="2400" dirty="0" smtClean="0"/>
          </a:p>
          <a:p>
            <a:pPr lvl="1"/>
            <a:r>
              <a:rPr lang="en-US" sz="2800" dirty="0" smtClean="0"/>
              <a:t>Comments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50566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25" y="372533"/>
            <a:ext cx="8498540" cy="5804430"/>
          </a:xfrm>
        </p:spPr>
        <p:txBody>
          <a:bodyPr anchor="ctr"/>
          <a:lstStyle/>
          <a:p>
            <a:pPr marL="457200" lvl="1" indent="0">
              <a:buNone/>
            </a:pPr>
            <a:endParaRPr lang="en-US" dirty="0" smtClean="0"/>
          </a:p>
          <a:p>
            <a:pPr marL="1657350" lvl="2" indent="-742950" algn="ctr">
              <a:buAutoNum type="arabicPeriod"/>
            </a:pPr>
            <a:r>
              <a:rPr lang="en-US" sz="3600" b="1" dirty="0" smtClean="0"/>
              <a:t>Workshop Results</a:t>
            </a:r>
            <a:endParaRPr lang="en-US" sz="3600" b="1" dirty="0" smtClean="0"/>
          </a:p>
          <a:p>
            <a:pPr marL="914400" lvl="2" indent="0" algn="ctr">
              <a:buNone/>
            </a:pPr>
            <a:endParaRPr lang="en-US" dirty="0" smtClean="0"/>
          </a:p>
          <a:p>
            <a:pPr marL="914400" lvl="2" indent="0">
              <a:buNone/>
            </a:pPr>
            <a:r>
              <a:rPr lang="en-US" sz="3200" dirty="0" smtClean="0"/>
              <a:t>Overwhelmingly, </a:t>
            </a:r>
            <a:r>
              <a:rPr lang="en-US" sz="3200" dirty="0" smtClean="0"/>
              <a:t>participants agreed that Environmental, Safety and Health (ESH) criteria should be enhanced or added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39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659" y="372532"/>
            <a:ext cx="8498541" cy="6180667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914400" lvl="2" indent="0" algn="ctr">
              <a:buNone/>
            </a:pPr>
            <a:r>
              <a:rPr lang="en-US" sz="3900" b="1" dirty="0" smtClean="0"/>
              <a:t>2. </a:t>
            </a:r>
            <a:r>
              <a:rPr lang="en-US" sz="3900" b="1" dirty="0" smtClean="0"/>
              <a:t>Additional ‘Guidance’ from OSD</a:t>
            </a:r>
            <a:endParaRPr lang="en-US" sz="3900" b="1" dirty="0"/>
          </a:p>
          <a:p>
            <a:pPr marL="914400" lvl="2" indent="0" algn="ctr">
              <a:buNone/>
            </a:pPr>
            <a:endParaRPr lang="en-US" sz="2200" dirty="0" smtClean="0"/>
          </a:p>
          <a:p>
            <a:pPr marL="1428750" lvl="2" indent="-514350">
              <a:buFont typeface="+mj-lt"/>
              <a:buAutoNum type="alphaUcPeriod"/>
            </a:pPr>
            <a:r>
              <a:rPr lang="en-US" sz="3500" dirty="0" smtClean="0"/>
              <a:t>OSD wants </a:t>
            </a:r>
            <a:r>
              <a:rPr lang="en-US" sz="3500" dirty="0" smtClean="0"/>
              <a:t>to keep the current Matrix </a:t>
            </a:r>
            <a:r>
              <a:rPr lang="en-US" sz="3500" dirty="0" smtClean="0"/>
              <a:t>Thread format as is</a:t>
            </a:r>
            <a:endParaRPr lang="en-US" sz="3500" dirty="0" smtClean="0"/>
          </a:p>
          <a:p>
            <a:pPr marL="1428750" lvl="2" indent="-514350">
              <a:buFont typeface="+mj-lt"/>
              <a:buAutoNum type="alphaUcPeriod"/>
            </a:pPr>
            <a:r>
              <a:rPr lang="en-US" sz="3500" dirty="0" smtClean="0"/>
              <a:t>That means that Threads/Sub-Threads to stay the same (no adding </a:t>
            </a:r>
            <a:r>
              <a:rPr lang="en-US" sz="3500" dirty="0"/>
              <a:t>of </a:t>
            </a:r>
            <a:r>
              <a:rPr lang="en-US" sz="3500" dirty="0" smtClean="0"/>
              <a:t>Sub-Threads to the current structure)</a:t>
            </a:r>
          </a:p>
          <a:p>
            <a:pPr marL="1428750" lvl="2" indent="-514350">
              <a:buFont typeface="+mj-lt"/>
              <a:buAutoNum type="alphaUcPeriod"/>
            </a:pPr>
            <a:r>
              <a:rPr lang="en-US" sz="3500" dirty="0" smtClean="0"/>
              <a:t>Criteria enhancements or new criteria can be added to the existing structure!</a:t>
            </a:r>
            <a:endParaRPr lang="en-US" sz="3500" dirty="0" smtClean="0"/>
          </a:p>
          <a:p>
            <a:pPr marL="914400" lvl="2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250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321" y="372533"/>
            <a:ext cx="8333117" cy="6123158"/>
          </a:xfrm>
        </p:spPr>
        <p:txBody>
          <a:bodyPr anchor="ctr">
            <a:normAutofit fontScale="85000" lnSpcReduction="1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914400" lvl="2" indent="0" algn="ctr">
              <a:buNone/>
            </a:pPr>
            <a:r>
              <a:rPr lang="en-US" sz="3600" b="1" dirty="0" smtClean="0"/>
              <a:t>3. </a:t>
            </a:r>
            <a:r>
              <a:rPr lang="en-US" sz="3600" b="1" dirty="0" smtClean="0"/>
              <a:t>Going Forward Plan</a:t>
            </a:r>
            <a:endParaRPr lang="en-US" sz="3600" b="1" dirty="0"/>
          </a:p>
          <a:p>
            <a:pPr marL="914400" lvl="2" indent="0" algn="ctr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Have </a:t>
            </a:r>
            <a:r>
              <a:rPr lang="en-US" dirty="0"/>
              <a:t>taken the 2017 Workshop outputs for ESH from the 3 </a:t>
            </a:r>
            <a:r>
              <a:rPr lang="en-US" dirty="0" smtClean="0"/>
              <a:t>Teams, </a:t>
            </a:r>
            <a:r>
              <a:rPr lang="en-US" dirty="0"/>
              <a:t>have ‘adjudicated’ those outputs (‘Tom’s Adjudicated </a:t>
            </a:r>
            <a:r>
              <a:rPr lang="en-US" dirty="0" smtClean="0"/>
              <a:t>Language’) and have provided to the MRL WG ESH Committee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Used all 3 Workshop </a:t>
            </a:r>
            <a:r>
              <a:rPr lang="en-US" dirty="0"/>
              <a:t>Teams outputs </a:t>
            </a:r>
            <a:r>
              <a:rPr lang="en-US" dirty="0" smtClean="0"/>
              <a:t>to structure the </a:t>
            </a:r>
            <a:r>
              <a:rPr lang="en-US" dirty="0"/>
              <a:t>‘adjudicated’ </a:t>
            </a:r>
            <a:r>
              <a:rPr lang="en-US" dirty="0" smtClean="0"/>
              <a:t>language. </a:t>
            </a:r>
            <a:r>
              <a:rPr lang="en-US" dirty="0"/>
              <a:t>Have done my best to maintain consistency for ESH wording through all the MRL levels 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Obviously</a:t>
            </a:r>
            <a:r>
              <a:rPr lang="en-US" dirty="0"/>
              <a:t>, the additional wording/criteria are incorporated in Sub-Threads D.4 and H.2. </a:t>
            </a:r>
            <a:r>
              <a:rPr lang="en-US" dirty="0" smtClean="0"/>
              <a:t>Have </a:t>
            </a:r>
            <a:r>
              <a:rPr lang="en-US" dirty="0"/>
              <a:t>used, whenever feasible, the ‘majority rules’ concept for the 3 Teams </a:t>
            </a:r>
            <a:r>
              <a:rPr lang="en-US" dirty="0" smtClean="0"/>
              <a:t>outputs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ESH </a:t>
            </a:r>
            <a:r>
              <a:rPr lang="en-US" dirty="0" smtClean="0"/>
              <a:t>Committee has deadline of 16 Feb to provide comments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Will provide </a:t>
            </a:r>
            <a:r>
              <a:rPr lang="en-US" dirty="0"/>
              <a:t>any comments to </a:t>
            </a:r>
            <a:r>
              <a:rPr lang="en-US" dirty="0" smtClean="0"/>
              <a:t>the ESH </a:t>
            </a:r>
            <a:r>
              <a:rPr lang="en-US" dirty="0"/>
              <a:t>Committee </a:t>
            </a:r>
            <a:r>
              <a:rPr lang="en-US" dirty="0" smtClean="0"/>
              <a:t>for </a:t>
            </a:r>
            <a:r>
              <a:rPr lang="en-US" dirty="0"/>
              <a:t>final ‘adjudication</a:t>
            </a:r>
            <a:r>
              <a:rPr lang="en-US" dirty="0" smtClean="0"/>
              <a:t>’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Final </a:t>
            </a:r>
            <a:r>
              <a:rPr lang="en-US" dirty="0"/>
              <a:t>wording by 15 March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132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72533"/>
            <a:ext cx="8031256" cy="5804430"/>
          </a:xfrm>
        </p:spPr>
        <p:txBody>
          <a:bodyPr anchor="ctr">
            <a:normAutofit lnSpcReduction="1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914400" lvl="2" indent="0" algn="ctr">
              <a:buNone/>
            </a:pPr>
            <a:r>
              <a:rPr lang="en-US" sz="3600" b="1" dirty="0" smtClean="0"/>
              <a:t>4. </a:t>
            </a:r>
            <a:r>
              <a:rPr lang="en-US" sz="3600" b="1" dirty="0" smtClean="0"/>
              <a:t>Additional Actions</a:t>
            </a:r>
            <a:endParaRPr lang="en-US" sz="3600" b="1" dirty="0"/>
          </a:p>
          <a:p>
            <a:pPr marL="914400" lvl="2" indent="0" algn="ctr">
              <a:buNone/>
            </a:pP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How does MRL WG want to handle “final wording” (available after </a:t>
            </a:r>
            <a:r>
              <a:rPr lang="en-US" dirty="0"/>
              <a:t>15 </a:t>
            </a:r>
            <a:r>
              <a:rPr lang="en-US" dirty="0" smtClean="0"/>
              <a:t>March)?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Update ‘MRL Users Guide’ to </a:t>
            </a:r>
            <a:r>
              <a:rPr lang="en-US" dirty="0" smtClean="0"/>
              <a:t>reflect changes </a:t>
            </a:r>
            <a:r>
              <a:rPr lang="en-US" dirty="0"/>
              <a:t>to </a:t>
            </a:r>
            <a:r>
              <a:rPr lang="en-US" dirty="0" smtClean="0"/>
              <a:t>criteria </a:t>
            </a:r>
            <a:r>
              <a:rPr lang="en-US" dirty="0"/>
              <a:t>and </a:t>
            </a:r>
            <a:r>
              <a:rPr lang="en-US" dirty="0" smtClean="0"/>
              <a:t>incorporate </a:t>
            </a:r>
            <a:r>
              <a:rPr lang="en-US" dirty="0"/>
              <a:t>the ‘Industry Comments/Recommendations’ </a:t>
            </a:r>
            <a:endParaRPr lang="en-US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Incorporate new wording </a:t>
            </a:r>
            <a:r>
              <a:rPr lang="en-US" dirty="0"/>
              <a:t>in the MRL Deskbook to </a:t>
            </a:r>
            <a:r>
              <a:rPr lang="en-US" dirty="0" smtClean="0"/>
              <a:t>address situations where </a:t>
            </a:r>
            <a:r>
              <a:rPr lang="en-US" dirty="0"/>
              <a:t>Industry </a:t>
            </a:r>
            <a:r>
              <a:rPr lang="en-US" dirty="0" smtClean="0"/>
              <a:t>may look </a:t>
            </a:r>
            <a:r>
              <a:rPr lang="en-US" dirty="0"/>
              <a:t>at </a:t>
            </a:r>
            <a:r>
              <a:rPr lang="en-US" dirty="0" smtClean="0"/>
              <a:t>some areas </a:t>
            </a:r>
            <a:r>
              <a:rPr lang="en-US" dirty="0"/>
              <a:t>of </a:t>
            </a:r>
            <a:r>
              <a:rPr lang="en-US" dirty="0" smtClean="0"/>
              <a:t>ESH differently than DoD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Define/Explain ‘Special Handling’ </a:t>
            </a:r>
            <a:r>
              <a:rPr lang="en-US" dirty="0" smtClean="0"/>
              <a:t>with more definitive wording </a:t>
            </a:r>
            <a:r>
              <a:rPr lang="en-US" dirty="0"/>
              <a:t>in the MRL Deskbook and User Guide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94AE4-F01B-466A-B6D9-CBB21216D2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62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08000"/>
            <a:ext cx="7886700" cy="5668963"/>
          </a:xfrm>
        </p:spPr>
        <p:txBody>
          <a:bodyPr anchor="ctr">
            <a:normAutofit/>
          </a:bodyPr>
          <a:lstStyle/>
          <a:p>
            <a:pPr marL="457200" lvl="1" indent="0" algn="ctr">
              <a:buNone/>
            </a:pPr>
            <a:r>
              <a:rPr lang="en-US" sz="4000" b="1" dirty="0" smtClean="0"/>
              <a:t>Comments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87582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08000"/>
            <a:ext cx="7886700" cy="5668963"/>
          </a:xfrm>
        </p:spPr>
        <p:txBody>
          <a:bodyPr anchor="ctr">
            <a:normAutofit/>
          </a:bodyPr>
          <a:lstStyle/>
          <a:p>
            <a:pPr marL="457200" lvl="1" indent="0" algn="ctr">
              <a:buNone/>
            </a:pPr>
            <a:r>
              <a:rPr lang="en-US" sz="4000" b="1" dirty="0" smtClean="0"/>
              <a:t>Back-Up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79125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8860"/>
            <a:ext cx="7886700" cy="852082"/>
          </a:xfrm>
        </p:spPr>
        <p:txBody>
          <a:bodyPr/>
          <a:lstStyle/>
          <a:p>
            <a:pPr algn="ctr"/>
            <a:r>
              <a:rPr lang="en-US" b="1" dirty="0" smtClean="0">
                <a:latin typeface="+mn-lt"/>
              </a:rPr>
              <a:t>ESH Committee Members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41259"/>
          </a:xfrm>
        </p:spPr>
        <p:txBody>
          <a:bodyPr anchor="ctr">
            <a:normAutofit/>
          </a:bodyPr>
          <a:lstStyle/>
          <a:p>
            <a:r>
              <a:rPr lang="en-US" sz="2800" dirty="0" smtClean="0"/>
              <a:t>Tom Lastoskie – Chair</a:t>
            </a:r>
          </a:p>
          <a:p>
            <a:r>
              <a:rPr lang="en-US" sz="2800" dirty="0" smtClean="0"/>
              <a:t>Jack Galuardi – Vice Chair</a:t>
            </a:r>
          </a:p>
          <a:p>
            <a:r>
              <a:rPr lang="en-US" sz="2800" dirty="0" smtClean="0"/>
              <a:t>Michael Ganowsky – Member, Boeing</a:t>
            </a:r>
          </a:p>
          <a:p>
            <a:r>
              <a:rPr lang="en-US" sz="2800" dirty="0" smtClean="0"/>
              <a:t>Jason Schmidt – Member, Boeing</a:t>
            </a:r>
          </a:p>
          <a:p>
            <a:r>
              <a:rPr lang="en-US" sz="2800" dirty="0" smtClean="0"/>
              <a:t>Greg Krieger – Member, BAE</a:t>
            </a:r>
          </a:p>
          <a:p>
            <a:r>
              <a:rPr lang="en-US" sz="2800" dirty="0" smtClean="0"/>
              <a:t>Eric Whitman – Member, Draper</a:t>
            </a:r>
          </a:p>
          <a:p>
            <a:r>
              <a:rPr lang="en-US" sz="2800" dirty="0" smtClean="0"/>
              <a:t>Harry Diaz-Agosto – Member, DCMA</a:t>
            </a:r>
          </a:p>
          <a:p>
            <a:r>
              <a:rPr lang="en-US" sz="2800" dirty="0" smtClean="0"/>
              <a:t>Steve Anderson – Member, Navy (NAVAIR)</a:t>
            </a:r>
          </a:p>
          <a:p>
            <a:r>
              <a:rPr lang="en-US" sz="2800" dirty="0" smtClean="0"/>
              <a:t>David Karr – Member, USAF (LCMC)</a:t>
            </a:r>
          </a:p>
          <a:p>
            <a:pPr marL="0" indent="0" algn="ctr">
              <a:buNone/>
            </a:pPr>
            <a:r>
              <a:rPr lang="en-US" sz="2800" u="sng" dirty="0" smtClean="0"/>
              <a:t>All members verified their membership</a:t>
            </a:r>
          </a:p>
        </p:txBody>
      </p:sp>
    </p:spTree>
    <p:extLst>
      <p:ext uri="{BB962C8B-B14F-4D97-AF65-F5344CB8AC3E}">
        <p14:creationId xmlns:p14="http://schemas.microsoft.com/office/powerpoint/2010/main" val="2920486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379</Words>
  <Application>Microsoft Office PowerPoint</Application>
  <PresentationFormat>On-screen Show (4:3)</PresentationFormat>
  <Paragraphs>58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ESH Committee </vt:lpstr>
      <vt:lpstr>Overview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ESH Committee Members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Name (e.g. S&amp;T, Limited Prod., Sustainment, Industry)</dc:title>
  <dc:creator>gary stanley</dc:creator>
  <cp:lastModifiedBy>Lastoskie, Thomas  CTR USAF AETC AFIT/LSS</cp:lastModifiedBy>
  <cp:revision>39</cp:revision>
  <dcterms:created xsi:type="dcterms:W3CDTF">2015-08-06T14:30:24Z</dcterms:created>
  <dcterms:modified xsi:type="dcterms:W3CDTF">2018-01-22T15:25:31Z</dcterms:modified>
</cp:coreProperties>
</file>